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6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323" r:id="rId6"/>
    <p:sldId id="333" r:id="rId7"/>
    <p:sldId id="324" r:id="rId8"/>
    <p:sldId id="336" r:id="rId9"/>
    <p:sldId id="339" r:id="rId10"/>
    <p:sldId id="340" r:id="rId11"/>
    <p:sldId id="344" r:id="rId12"/>
    <p:sldId id="345" r:id="rId13"/>
    <p:sldId id="332" r:id="rId14"/>
    <p:sldId id="335" r:id="rId15"/>
    <p:sldId id="338" r:id="rId16"/>
    <p:sldId id="327" r:id="rId17"/>
    <p:sldId id="328" r:id="rId18"/>
    <p:sldId id="331" r:id="rId19"/>
    <p:sldId id="337" r:id="rId20"/>
    <p:sldId id="329" r:id="rId21"/>
    <p:sldId id="322" r:id="rId22"/>
    <p:sldId id="325" r:id="rId23"/>
    <p:sldId id="342" r:id="rId24"/>
    <p:sldId id="341" r:id="rId25"/>
    <p:sldId id="32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24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CEE0A-E4BF-4D97-BD2C-C0B6E812905E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CE9D6-CC85-475D-A9E5-E877ED98A1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96655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E9D6-CC85-475D-A9E5-E877ED98A17A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8223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2217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366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554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18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236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7342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874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3782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1086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1772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6340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0166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1508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4299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6320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6091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189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969C455-E508-43D8-90C2-8F9A6610517C}" type="datetimeFigureOut">
              <a:rPr lang="en-IE" smtClean="0"/>
              <a:t>01/07/2026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D4A24-6EC3-4E4E-AA73-F50C66FFA0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1618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new.hiug.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alwarebytes.com/zero-day" TargetMode="Externa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D53D9-D35B-098E-F8EC-3D767E14A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err="1"/>
              <a:t>HealthOne</a:t>
            </a:r>
            <a:r>
              <a:rPr lang="en-IE" dirty="0"/>
              <a:t> regional meetings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4A386-DC93-81C5-7608-F778937B9E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Greg Pszkit / Philip Donnellan</a:t>
            </a:r>
          </a:p>
        </p:txBody>
      </p:sp>
    </p:spTree>
    <p:extLst>
      <p:ext uri="{BB962C8B-B14F-4D97-AF65-F5344CB8AC3E}">
        <p14:creationId xmlns:p14="http://schemas.microsoft.com/office/powerpoint/2010/main" val="1746895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C6E67-5093-284C-14E3-3899F2D94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Dates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F438C-B2B5-4975-134E-87BACF2C1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Sligo regional meeting</a:t>
            </a:r>
          </a:p>
          <a:p>
            <a:r>
              <a:rPr lang="en-GB" dirty="0"/>
              <a:t>17/05/2026</a:t>
            </a:r>
          </a:p>
          <a:p>
            <a:endParaRPr lang="en-GB" dirty="0"/>
          </a:p>
          <a:p>
            <a:r>
              <a:rPr lang="en-GB" dirty="0"/>
              <a:t>Dublin regional meeting (with Zoom option)</a:t>
            </a:r>
          </a:p>
          <a:p>
            <a:r>
              <a:rPr lang="en-GB" dirty="0"/>
              <a:t>13/06/2026</a:t>
            </a:r>
          </a:p>
          <a:p>
            <a:endParaRPr lang="en-GB" dirty="0"/>
          </a:p>
          <a:p>
            <a:r>
              <a:rPr lang="en-GB" dirty="0"/>
              <a:t>Limerick regional meeting </a:t>
            </a:r>
          </a:p>
          <a:p>
            <a:r>
              <a:rPr lang="en-GB" dirty="0"/>
              <a:t>20/06/2026</a:t>
            </a:r>
          </a:p>
          <a:p>
            <a:endParaRPr lang="en-IE" dirty="0"/>
          </a:p>
          <a:p>
            <a:r>
              <a:rPr lang="en-IE" dirty="0"/>
              <a:t>Annual scientific meeting</a:t>
            </a:r>
          </a:p>
          <a:p>
            <a:r>
              <a:rPr lang="en-IE" dirty="0"/>
              <a:t>07/11/2026</a:t>
            </a:r>
          </a:p>
        </p:txBody>
      </p:sp>
    </p:spTree>
    <p:extLst>
      <p:ext uri="{BB962C8B-B14F-4D97-AF65-F5344CB8AC3E}">
        <p14:creationId xmlns:p14="http://schemas.microsoft.com/office/powerpoint/2010/main" val="3297617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FBBEF-A48A-4307-8AA4-4D43CF03E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3B0D-E294-540C-01EE-AB400548B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79550"/>
            <a:ext cx="8946541" cy="4768849"/>
          </a:xfrm>
        </p:spPr>
        <p:txBody>
          <a:bodyPr>
            <a:normAutofit lnSpcReduction="10000"/>
          </a:bodyPr>
          <a:lstStyle/>
          <a:p>
            <a:r>
              <a:rPr lang="en-IE" dirty="0"/>
              <a:t>Few new things</a:t>
            </a:r>
          </a:p>
          <a:p>
            <a:pPr lvl="1"/>
            <a:r>
              <a:rPr lang="en-IE" dirty="0"/>
              <a:t>Primary Childhood vaccinations submission and dashboard</a:t>
            </a:r>
          </a:p>
          <a:p>
            <a:pPr lvl="1"/>
            <a:r>
              <a:rPr lang="en-IE" dirty="0"/>
              <a:t>E-mail appointment reminder</a:t>
            </a:r>
          </a:p>
          <a:p>
            <a:pPr lvl="1"/>
            <a:r>
              <a:rPr lang="en-GB" dirty="0"/>
              <a:t>not sent prescriptions monitoring</a:t>
            </a:r>
          </a:p>
          <a:p>
            <a:pPr lvl="1"/>
            <a:r>
              <a:rPr lang="en-GB" dirty="0"/>
              <a:t>screen 2 text</a:t>
            </a:r>
            <a:endParaRPr lang="en-IE" dirty="0"/>
          </a:p>
          <a:p>
            <a:r>
              <a:rPr lang="en-IE" dirty="0"/>
              <a:t>Few old things</a:t>
            </a:r>
          </a:p>
          <a:p>
            <a:pPr lvl="1"/>
            <a:r>
              <a:rPr lang="en-GB" dirty="0"/>
              <a:t>DXM filtering</a:t>
            </a:r>
          </a:p>
          <a:p>
            <a:pPr lvl="1"/>
            <a:r>
              <a:rPr lang="en-GB" dirty="0"/>
              <a:t>Pneumococcal vaccines for non-GMS</a:t>
            </a:r>
            <a:endParaRPr lang="en-IE" dirty="0"/>
          </a:p>
          <a:p>
            <a:r>
              <a:rPr lang="en-IE" dirty="0"/>
              <a:t>Touch on IT security</a:t>
            </a:r>
          </a:p>
          <a:p>
            <a:pPr lvl="1"/>
            <a:r>
              <a:rPr lang="en-IE" dirty="0"/>
              <a:t>social </a:t>
            </a:r>
            <a:r>
              <a:rPr lang="en-IE" dirty="0" err="1"/>
              <a:t>engieering</a:t>
            </a:r>
            <a:endParaRPr lang="en-IE" dirty="0"/>
          </a:p>
          <a:p>
            <a:pPr lvl="1"/>
            <a:r>
              <a:rPr lang="en-IE" dirty="0" err="1"/>
              <a:t>ClickFix</a:t>
            </a:r>
            <a:endParaRPr lang="en-IE" dirty="0"/>
          </a:p>
          <a:p>
            <a:r>
              <a:rPr lang="en-IE" b="1" dirty="0" err="1"/>
              <a:t>CompleteGP</a:t>
            </a:r>
            <a:r>
              <a:rPr lang="en-IE" b="1" dirty="0"/>
              <a:t> presentation</a:t>
            </a:r>
          </a:p>
        </p:txBody>
      </p:sp>
    </p:spTree>
    <p:extLst>
      <p:ext uri="{BB962C8B-B14F-4D97-AF65-F5344CB8AC3E}">
        <p14:creationId xmlns:p14="http://schemas.microsoft.com/office/powerpoint/2010/main" val="77775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5D9A-AAB7-9E4A-E58C-3071E67F9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New stuff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F49E4E-5B08-9A2E-04D6-0714A335E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923" y="1561685"/>
            <a:ext cx="4195762" cy="4195762"/>
          </a:xfrm>
        </p:spPr>
      </p:pic>
    </p:spTree>
    <p:extLst>
      <p:ext uri="{BB962C8B-B14F-4D97-AF65-F5344CB8AC3E}">
        <p14:creationId xmlns:p14="http://schemas.microsoft.com/office/powerpoint/2010/main" val="301197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425F55E4-6E5D-289B-0FA0-C4F87A6F4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739" y="956103"/>
            <a:ext cx="3733800" cy="5905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0ADC77-CBE1-34AE-403C-860F2B672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1" y="236083"/>
            <a:ext cx="5011739" cy="1400530"/>
          </a:xfrm>
        </p:spPr>
        <p:txBody>
          <a:bodyPr/>
          <a:lstStyle/>
          <a:p>
            <a:r>
              <a:rPr lang="en-IE" dirty="0"/>
              <a:t>Primary Childhood Vaccinations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3BD4-725B-44A5-9534-ECA15F12F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46" y="4229377"/>
            <a:ext cx="3787004" cy="535570"/>
          </a:xfrm>
        </p:spPr>
        <p:txBody>
          <a:bodyPr>
            <a:normAutofit fontScale="85000" lnSpcReduction="20000"/>
          </a:bodyPr>
          <a:lstStyle/>
          <a:p>
            <a:r>
              <a:rPr lang="en-IE" u="sng" dirty="0"/>
              <a:t>MUST</a:t>
            </a:r>
            <a:r>
              <a:rPr lang="en-IE" dirty="0"/>
              <a:t> be in basic medical transaction!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E93FFD-8072-15AD-3AA7-4CA72F915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118" y="1635707"/>
            <a:ext cx="3629532" cy="25149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F949C8-5BD3-D575-8F96-6EC10521F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28892"/>
            <a:ext cx="3905795" cy="20291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AEF3F2-2A2B-7AC3-2A83-6BDC4C933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795" y="956103"/>
            <a:ext cx="8286205" cy="590189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B4E9F015-66FA-58D5-80B5-44A96054788F}"/>
              </a:ext>
            </a:extLst>
          </p:cNvPr>
          <p:cNvSpPr/>
          <p:nvPr/>
        </p:nvSpPr>
        <p:spPr>
          <a:xfrm>
            <a:off x="572369" y="2052918"/>
            <a:ext cx="878925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CD46CF0-B724-2FA1-069A-63A4096C417B}"/>
              </a:ext>
            </a:extLst>
          </p:cNvPr>
          <p:cNvSpPr/>
          <p:nvPr/>
        </p:nvSpPr>
        <p:spPr>
          <a:xfrm>
            <a:off x="1011831" y="3427060"/>
            <a:ext cx="1664257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F0A24A33-0914-D521-B509-4F28504E1F38}"/>
              </a:ext>
            </a:extLst>
          </p:cNvPr>
          <p:cNvSpPr/>
          <p:nvPr/>
        </p:nvSpPr>
        <p:spPr>
          <a:xfrm>
            <a:off x="3196819" y="4237103"/>
            <a:ext cx="545285" cy="520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0583167D-101B-6901-534F-2000E270979F}"/>
              </a:ext>
            </a:extLst>
          </p:cNvPr>
          <p:cNvSpPr/>
          <p:nvPr/>
        </p:nvSpPr>
        <p:spPr>
          <a:xfrm rot="14085200">
            <a:off x="3724635" y="5615600"/>
            <a:ext cx="545285" cy="5201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FE6FECF-3BD9-291B-6188-65342CDC2EF2}"/>
              </a:ext>
            </a:extLst>
          </p:cNvPr>
          <p:cNvSpPr/>
          <p:nvPr/>
        </p:nvSpPr>
        <p:spPr>
          <a:xfrm>
            <a:off x="3692832" y="1842476"/>
            <a:ext cx="1664257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4BBA287-AF78-C3CA-692D-0972542E29E7}"/>
              </a:ext>
            </a:extLst>
          </p:cNvPr>
          <p:cNvSpPr/>
          <p:nvPr/>
        </p:nvSpPr>
        <p:spPr>
          <a:xfrm>
            <a:off x="3823395" y="1423231"/>
            <a:ext cx="379489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DC62521-CE0A-E0DF-25FC-4B2AD50578BE}"/>
              </a:ext>
            </a:extLst>
          </p:cNvPr>
          <p:cNvSpPr/>
          <p:nvPr/>
        </p:nvSpPr>
        <p:spPr>
          <a:xfrm>
            <a:off x="10779266" y="6580673"/>
            <a:ext cx="738818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73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CE5D-C718-5943-C160-6F1AFCE2B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4095-6274-2275-5BFA-5064706E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Primary Childhood Vaccinations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91F6-5DDB-694B-FA05-8F5C17052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824265-1E7E-EB04-FFEA-589ABB9D4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2550"/>
            <a:ext cx="4505954" cy="680179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0656DF8-5405-1409-FD39-761A0B6A789B}"/>
              </a:ext>
            </a:extLst>
          </p:cNvPr>
          <p:cNvSpPr/>
          <p:nvPr/>
        </p:nvSpPr>
        <p:spPr>
          <a:xfrm>
            <a:off x="1042152" y="1675756"/>
            <a:ext cx="878925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C801F1-5A5B-8FA7-F0FA-C094547B59D9}"/>
              </a:ext>
            </a:extLst>
          </p:cNvPr>
          <p:cNvSpPr/>
          <p:nvPr/>
        </p:nvSpPr>
        <p:spPr>
          <a:xfrm>
            <a:off x="1042152" y="6448069"/>
            <a:ext cx="3026509" cy="38237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A54CD4-8420-D37B-8F2A-05B2A15BC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4769"/>
            <a:ext cx="12192000" cy="423891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2443700-BE8B-E1B0-DF4D-C429AF3BE489}"/>
              </a:ext>
            </a:extLst>
          </p:cNvPr>
          <p:cNvSpPr/>
          <p:nvPr/>
        </p:nvSpPr>
        <p:spPr>
          <a:xfrm>
            <a:off x="2394177" y="2467636"/>
            <a:ext cx="994975" cy="1832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266EAA-EE23-807B-6DCE-97788AE87FD0}"/>
              </a:ext>
            </a:extLst>
          </p:cNvPr>
          <p:cNvSpPr/>
          <p:nvPr/>
        </p:nvSpPr>
        <p:spPr>
          <a:xfrm>
            <a:off x="10093713" y="2860646"/>
            <a:ext cx="1868988" cy="23489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D20D583-9F69-4ED3-BD95-15F1F8CC4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5996" y="19270"/>
            <a:ext cx="2896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1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79FFA-B7DC-0902-3FFF-6EC5B5741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586"/>
            <a:ext cx="9404723" cy="1400530"/>
          </a:xfrm>
        </p:spPr>
        <p:txBody>
          <a:bodyPr/>
          <a:lstStyle/>
          <a:p>
            <a:r>
              <a:rPr lang="en-IE" dirty="0"/>
              <a:t>E-mail reminder about appointment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BAB30-497D-EB03-06EC-61E68D756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476E3-3DF5-463E-777E-490203940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0" y="1853248"/>
            <a:ext cx="4172532" cy="215295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FA036D-B76F-9691-F176-290B9C60408D}"/>
              </a:ext>
            </a:extLst>
          </p:cNvPr>
          <p:cNvSpPr/>
          <p:nvPr/>
        </p:nvSpPr>
        <p:spPr>
          <a:xfrm>
            <a:off x="1494503" y="2052918"/>
            <a:ext cx="530942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C33CCAB-5CB3-1C05-E54C-0CB2F17B426A}"/>
              </a:ext>
            </a:extLst>
          </p:cNvPr>
          <p:cNvSpPr/>
          <p:nvPr/>
        </p:nvSpPr>
        <p:spPr>
          <a:xfrm>
            <a:off x="1592825" y="2732277"/>
            <a:ext cx="865239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7F5C7F-9BC3-F759-1446-4858B5C34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264" y="1152983"/>
            <a:ext cx="8297433" cy="573485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D4C1D96-53F6-53E7-E80D-39670AEEF37E}"/>
              </a:ext>
            </a:extLst>
          </p:cNvPr>
          <p:cNvSpPr/>
          <p:nvPr/>
        </p:nvSpPr>
        <p:spPr>
          <a:xfrm>
            <a:off x="3701653" y="1853248"/>
            <a:ext cx="865239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A257BFA-7B9E-21AB-5C6B-2C3859E001C7}"/>
              </a:ext>
            </a:extLst>
          </p:cNvPr>
          <p:cNvSpPr/>
          <p:nvPr/>
        </p:nvSpPr>
        <p:spPr>
          <a:xfrm>
            <a:off x="5987653" y="5486683"/>
            <a:ext cx="501637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793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2D162-68BD-DCFA-288F-732E333B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E-mail template editing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EE22B-7A0C-FAE6-B082-E915DD0B2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CE799-5A99-06B9-A463-25D6D08D8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941" y="0"/>
            <a:ext cx="4544059" cy="621116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091B450-2376-A0B5-29EB-BCD3D0DA2C07}"/>
              </a:ext>
            </a:extLst>
          </p:cNvPr>
          <p:cNvSpPr/>
          <p:nvPr/>
        </p:nvSpPr>
        <p:spPr>
          <a:xfrm>
            <a:off x="9054732" y="214220"/>
            <a:ext cx="621114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4EA4AD-5AA4-805F-F67A-D3167289E68A}"/>
              </a:ext>
            </a:extLst>
          </p:cNvPr>
          <p:cNvSpPr/>
          <p:nvPr/>
        </p:nvSpPr>
        <p:spPr>
          <a:xfrm>
            <a:off x="9082724" y="3200400"/>
            <a:ext cx="1824761" cy="3672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9DAA4A-2637-6673-5D05-9FBF209EE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26" y="1509476"/>
            <a:ext cx="6687483" cy="338184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FD95D8A-CC4E-857D-9126-CD9FB5202FCC}"/>
              </a:ext>
            </a:extLst>
          </p:cNvPr>
          <p:cNvSpPr/>
          <p:nvPr/>
        </p:nvSpPr>
        <p:spPr>
          <a:xfrm>
            <a:off x="28277" y="1953082"/>
            <a:ext cx="1235668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881BD6-B8E8-3068-41DD-8B0181F9C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267" y="1509476"/>
            <a:ext cx="2200582" cy="448690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551B177-A4D3-083D-DE9B-52C944C37CF1}"/>
              </a:ext>
            </a:extLst>
          </p:cNvPr>
          <p:cNvSpPr/>
          <p:nvPr/>
        </p:nvSpPr>
        <p:spPr>
          <a:xfrm>
            <a:off x="5698827" y="1953081"/>
            <a:ext cx="1235668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760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80CB-F3C4-36D8-C872-75AC1C3D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E-mail reminder exclusion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A68ED-BB2C-61FB-B813-8150A2D5F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47042B-F69E-88F9-CE2A-4F812E6C9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" y="1095250"/>
            <a:ext cx="5868219" cy="5801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C896DD-D9CF-781D-0A45-0439BBB9E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" y="1095250"/>
            <a:ext cx="5867400" cy="10287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C3991EA-1487-43A5-5D9E-1944E29E5A87}"/>
              </a:ext>
            </a:extLst>
          </p:cNvPr>
          <p:cNvSpPr/>
          <p:nvPr/>
        </p:nvSpPr>
        <p:spPr>
          <a:xfrm>
            <a:off x="5042507" y="1674469"/>
            <a:ext cx="418494" cy="314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0EBEAFB-BADA-9EDD-CFD7-BDC0C9ECF67D}"/>
              </a:ext>
            </a:extLst>
          </p:cNvPr>
          <p:cNvSpPr/>
          <p:nvPr/>
        </p:nvSpPr>
        <p:spPr>
          <a:xfrm>
            <a:off x="2927350" y="2452352"/>
            <a:ext cx="1250950" cy="314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23DD72-69B6-DF37-0B1B-C2D56C456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939" y="2104362"/>
            <a:ext cx="5811061" cy="475363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627D509-4D30-01F2-2708-CEB6596B9535}"/>
              </a:ext>
            </a:extLst>
          </p:cNvPr>
          <p:cNvSpPr/>
          <p:nvPr/>
        </p:nvSpPr>
        <p:spPr>
          <a:xfrm>
            <a:off x="10641622" y="2723284"/>
            <a:ext cx="1353528" cy="314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DBA54F4-1DD5-C2D1-621C-873254ADCF57}"/>
              </a:ext>
            </a:extLst>
          </p:cNvPr>
          <p:cNvSpPr/>
          <p:nvPr/>
        </p:nvSpPr>
        <p:spPr>
          <a:xfrm rot="198315">
            <a:off x="2251369" y="2848371"/>
            <a:ext cx="4261577" cy="1721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A46BCA1-42B1-2C86-017F-A301394D8742}"/>
              </a:ext>
            </a:extLst>
          </p:cNvPr>
          <p:cNvSpPr/>
          <p:nvPr/>
        </p:nvSpPr>
        <p:spPr>
          <a:xfrm>
            <a:off x="159728" y="2766482"/>
            <a:ext cx="1808772" cy="3141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164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BEFEE-6BBD-4BD9-B0C4-30FCA441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Preferred name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34ED8-4295-79C3-5679-6CA2A7E31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If exists -&gt; will be used</a:t>
            </a:r>
          </a:p>
          <a:p>
            <a:r>
              <a:rPr lang="en-IE" dirty="0"/>
              <a:t>If does not exist -&gt; fall back to First Name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61872-97F2-80E7-F15F-995FA35D7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880" y="2934890"/>
            <a:ext cx="9993120" cy="568721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BE12ED8-A3BF-A84A-0CA0-5056C2739B78}"/>
              </a:ext>
            </a:extLst>
          </p:cNvPr>
          <p:cNvSpPr/>
          <p:nvPr/>
        </p:nvSpPr>
        <p:spPr>
          <a:xfrm>
            <a:off x="9375286" y="4315281"/>
            <a:ext cx="1870564" cy="2773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B13BB4-E318-9278-96D9-C5293278E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658" y="95560"/>
            <a:ext cx="4048690" cy="1057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6D3D45-7F5A-BC95-6B44-5A3C3F948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8288" y="1584727"/>
            <a:ext cx="5763429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23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57A2C-AFE3-9FF2-3AF4-1C12DC518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B9566-120D-4FF6-F2D7-2A56EAE93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7EE3CB-3CCB-9B3B-1F83-54341448F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495" y="0"/>
            <a:ext cx="9423271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9C72FA7-82B7-1D37-3E59-331203A23747}"/>
              </a:ext>
            </a:extLst>
          </p:cNvPr>
          <p:cNvSpPr/>
          <p:nvPr/>
        </p:nvSpPr>
        <p:spPr>
          <a:xfrm>
            <a:off x="1413818" y="20104"/>
            <a:ext cx="799993" cy="3437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E319D6F-E9C3-3C79-6DEE-C24D2DC6DB2D}"/>
              </a:ext>
            </a:extLst>
          </p:cNvPr>
          <p:cNvSpPr/>
          <p:nvPr/>
        </p:nvSpPr>
        <p:spPr>
          <a:xfrm>
            <a:off x="1597495" y="291819"/>
            <a:ext cx="799993" cy="3437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3359691-6C07-A861-075A-562EE207E539}"/>
              </a:ext>
            </a:extLst>
          </p:cNvPr>
          <p:cNvSpPr/>
          <p:nvPr/>
        </p:nvSpPr>
        <p:spPr>
          <a:xfrm>
            <a:off x="9503718" y="4139442"/>
            <a:ext cx="1090787" cy="3437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0C1D6A-E937-0482-51D7-949AC3605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95" y="1853248"/>
            <a:ext cx="6335009" cy="429637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6A8368D-1B59-D0EE-D0FD-416CDB1BDE8C}"/>
              </a:ext>
            </a:extLst>
          </p:cNvPr>
          <p:cNvSpPr/>
          <p:nvPr/>
        </p:nvSpPr>
        <p:spPr>
          <a:xfrm>
            <a:off x="2493318" y="2727159"/>
            <a:ext cx="1494482" cy="4351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340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8C74-0A36-DEB5-E8DA-8ECDCCF30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A157-03F7-4F2C-4A95-97785F829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EE938A-06FA-3E97-3366-09D3681FF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4320"/>
            <a:ext cx="5715798" cy="5268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AB367E-E0B7-E976-231E-289771BED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887" y="652075"/>
            <a:ext cx="5649113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D514F-7180-1774-F0C0-BE86BCD4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Not sent prescriptions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842672-3915-27E3-138E-01712308B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6189" y="0"/>
            <a:ext cx="5375811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2D58CE-398F-900C-A43B-88EC1699A50C}"/>
              </a:ext>
            </a:extLst>
          </p:cNvPr>
          <p:cNvSpPr txBox="1">
            <a:spLocks/>
          </p:cNvSpPr>
          <p:nvPr/>
        </p:nvSpPr>
        <p:spPr>
          <a:xfrm>
            <a:off x="1103313" y="2052918"/>
            <a:ext cx="545480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IE" dirty="0"/>
              <a:t>Logic:</a:t>
            </a:r>
          </a:p>
          <a:p>
            <a:pPr lvl="1"/>
            <a:r>
              <a:rPr lang="en-IE" dirty="0"/>
              <a:t>Item drug prescription is there</a:t>
            </a:r>
          </a:p>
          <a:p>
            <a:pPr lvl="1"/>
            <a:r>
              <a:rPr lang="en-IE" dirty="0"/>
              <a:t>But </a:t>
            </a:r>
            <a:r>
              <a:rPr lang="en-IE" dirty="0" err="1"/>
              <a:t>emal</a:t>
            </a:r>
            <a:r>
              <a:rPr lang="en-IE" dirty="0"/>
              <a:t> prescription is not</a:t>
            </a:r>
          </a:p>
          <a:p>
            <a:r>
              <a:rPr lang="en-IE" dirty="0"/>
              <a:t>Hence, false positives:</a:t>
            </a:r>
          </a:p>
          <a:p>
            <a:pPr lvl="1"/>
            <a:r>
              <a:rPr lang="en-IE" dirty="0"/>
              <a:t>Updated private prescription</a:t>
            </a:r>
          </a:p>
          <a:p>
            <a:pPr lvl="1"/>
            <a:r>
              <a:rPr lang="en-IE" dirty="0"/>
              <a:t>Printed prescriptions</a:t>
            </a:r>
          </a:p>
        </p:txBody>
      </p:sp>
    </p:spTree>
    <p:extLst>
      <p:ext uri="{BB962C8B-B14F-4D97-AF65-F5344CB8AC3E}">
        <p14:creationId xmlns:p14="http://schemas.microsoft.com/office/powerpoint/2010/main" val="258019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90ED-EFF6-91AE-4342-4EA35149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New website in making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36D43-3F6F-7193-5839-FC5DB391D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500469"/>
            <a:ext cx="6331557" cy="1045882"/>
          </a:xfrm>
        </p:spPr>
        <p:txBody>
          <a:bodyPr>
            <a:normAutofit fontScale="92500" lnSpcReduction="10000"/>
          </a:bodyPr>
          <a:lstStyle/>
          <a:p>
            <a:r>
              <a:rPr lang="en-IE" dirty="0">
                <a:hlinkClick r:id="rId2"/>
              </a:rPr>
              <a:t>https://new.hiug.ie/</a:t>
            </a:r>
            <a:endParaRPr lang="en-IE" dirty="0"/>
          </a:p>
          <a:p>
            <a:r>
              <a:rPr lang="en-IE" dirty="0"/>
              <a:t>Please share your favourite templates and </a:t>
            </a:r>
            <a:r>
              <a:rPr lang="en-IE" dirty="0" err="1"/>
              <a:t>Mediforms</a:t>
            </a:r>
            <a:r>
              <a:rPr lang="en-IE" dirty="0"/>
              <a:t> via mailing list</a:t>
            </a:r>
            <a:endParaRPr lang="pl-PL" dirty="0"/>
          </a:p>
          <a:p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528A46-2F3F-4FEE-93FA-A092345FE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6677"/>
            <a:ext cx="6560526" cy="42613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CF0AD9-6323-0D51-CA01-23D5F378B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5405" y="0"/>
            <a:ext cx="45865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6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AD43F-F578-EA1C-6383-40AEADD0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“screen2text”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DE55FE9-3E0F-060E-21F3-4DDB6C73F9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23" y="2209520"/>
            <a:ext cx="6434629" cy="4195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96864-5B37-DA1D-E69B-279A5B20A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056" y="2578989"/>
            <a:ext cx="2600688" cy="628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6B1F64-C84B-C50D-54EC-59C4EDB4B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246" y="204562"/>
            <a:ext cx="6478754" cy="189684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A423B30-DE22-4BD4-95B9-569FED5AF889}"/>
              </a:ext>
            </a:extLst>
          </p:cNvPr>
          <p:cNvSpPr txBox="1">
            <a:spLocks/>
          </p:cNvSpPr>
          <p:nvPr/>
        </p:nvSpPr>
        <p:spPr>
          <a:xfrm>
            <a:off x="6775450" y="3582544"/>
            <a:ext cx="4158260" cy="258439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GB" dirty="0"/>
              <a:t>The ICGP Postgraduate Training Committee:The ICGP Postgraduate Training Committee (PGTC) in 2017 already recommended shifting </a:t>
            </a:r>
            <a:r>
              <a:rPr lang="en-GB" dirty="0" err="1"/>
              <a:t>fromhours</a:t>
            </a:r>
            <a:r>
              <a:rPr lang="en-GB" dirty="0"/>
              <a:t>-based to competency-based OOH </a:t>
            </a:r>
            <a:r>
              <a:rPr lang="en-GB" dirty="0" err="1"/>
              <a:t>assessment;though</a:t>
            </a:r>
            <a:r>
              <a:rPr lang="en-GB" dirty="0"/>
              <a:t> the 120-hour rule remains </a:t>
            </a:r>
            <a:r>
              <a:rPr lang="en-GB" dirty="0" err="1"/>
              <a:t>pendingfurther</a:t>
            </a:r>
            <a:r>
              <a:rPr lang="en-GB" dirty="0"/>
              <a:t> review.:1However; each year every 3rd and 4th year trainee still has to complete 120 hours in Out Of </a:t>
            </a:r>
            <a:r>
              <a:rPr lang="en-GB" dirty="0" err="1"/>
              <a:t>Hourssetting:NorthEast</a:t>
            </a:r>
            <a:r>
              <a:rPr lang="en-GB" dirty="0"/>
              <a:t> Doc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3645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A76B9-A2CD-D388-5A47-BC7345C32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Recap on old</a:t>
            </a:r>
            <a:r>
              <a:rPr lang="pl-PL" dirty="0"/>
              <a:t> (still good!)</a:t>
            </a:r>
            <a:r>
              <a:rPr lang="en-IE" dirty="0"/>
              <a:t> features</a:t>
            </a:r>
          </a:p>
        </p:txBody>
      </p:sp>
      <p:pic>
        <p:nvPicPr>
          <p:cNvPr id="2050" name="Picture 2" descr="Old stuff : r/typewriters">
            <a:extLst>
              <a:ext uri="{FF2B5EF4-FFF2-40B4-BE49-F238E27FC236}">
                <a16:creationId xmlns:a16="http://schemas.microsoft.com/office/drawing/2014/main" id="{4E935BED-11AC-C7C0-C897-3E499017BB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2052638"/>
            <a:ext cx="5594349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349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B8621-B199-2633-64DF-0B950A35E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DXM filtering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5CE45-98FF-A210-F1EF-215D99E44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3" y="1283825"/>
            <a:ext cx="11850754" cy="295316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179BF34-4CA4-8F4C-DC95-73C2D14945AA}"/>
              </a:ext>
            </a:extLst>
          </p:cNvPr>
          <p:cNvSpPr/>
          <p:nvPr/>
        </p:nvSpPr>
        <p:spPr>
          <a:xfrm>
            <a:off x="2861186" y="1882449"/>
            <a:ext cx="1042219" cy="3888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21DC92-3C6C-4A47-9FC9-49398BDE706E}"/>
              </a:ext>
            </a:extLst>
          </p:cNvPr>
          <p:cNvSpPr/>
          <p:nvPr/>
        </p:nvSpPr>
        <p:spPr>
          <a:xfrm>
            <a:off x="3092245" y="2670915"/>
            <a:ext cx="575188" cy="3888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6E8DCB-CCBB-42EA-8F4F-647EF98E3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65" y="4636650"/>
            <a:ext cx="3677163" cy="17242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1451BE-F78B-95E8-AAEE-162728F6F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920" y="4515460"/>
            <a:ext cx="2896004" cy="20576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590C46-3973-FDC6-61D8-970EAF37D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814" y="3310486"/>
            <a:ext cx="4734586" cy="35152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28DBFC-990A-8224-B0BA-9CB0CD910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0416" y="53055"/>
            <a:ext cx="3505689" cy="1571844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D523149-B018-29E8-B7EF-34457F667D9E}"/>
              </a:ext>
            </a:extLst>
          </p:cNvPr>
          <p:cNvSpPr/>
          <p:nvPr/>
        </p:nvSpPr>
        <p:spPr>
          <a:xfrm>
            <a:off x="9571966" y="1005491"/>
            <a:ext cx="1564120" cy="3888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F7F88D-EF46-1BA6-99E2-8831F2A450BC}"/>
              </a:ext>
            </a:extLst>
          </p:cNvPr>
          <p:cNvSpPr/>
          <p:nvPr/>
        </p:nvSpPr>
        <p:spPr>
          <a:xfrm>
            <a:off x="2178181" y="5068094"/>
            <a:ext cx="364290" cy="2688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68433C-6F00-BB8D-0CE0-07F118C72F20}"/>
              </a:ext>
            </a:extLst>
          </p:cNvPr>
          <p:cNvSpPr/>
          <p:nvPr/>
        </p:nvSpPr>
        <p:spPr>
          <a:xfrm>
            <a:off x="2178181" y="5304111"/>
            <a:ext cx="1489252" cy="2688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F49505-B547-E603-A982-F2635F44AF23}"/>
              </a:ext>
            </a:extLst>
          </p:cNvPr>
          <p:cNvSpPr/>
          <p:nvPr/>
        </p:nvSpPr>
        <p:spPr>
          <a:xfrm>
            <a:off x="4226030" y="4933669"/>
            <a:ext cx="680706" cy="2688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AC50CC-27DC-45D9-736F-BC6A74C38DFC}"/>
              </a:ext>
            </a:extLst>
          </p:cNvPr>
          <p:cNvSpPr/>
          <p:nvPr/>
        </p:nvSpPr>
        <p:spPr>
          <a:xfrm>
            <a:off x="4226030" y="5409878"/>
            <a:ext cx="516272" cy="2688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565E6-FC3C-487F-E36A-DE3EDF6CD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380" y="3459381"/>
            <a:ext cx="3749342" cy="495869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Can use ; as OR operator</a:t>
            </a:r>
            <a:endParaRPr lang="en-I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8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6B70-F1C2-1EEE-171C-332B423F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4004547" cy="1317088"/>
          </a:xfrm>
        </p:spPr>
        <p:txBody>
          <a:bodyPr/>
          <a:lstStyle/>
          <a:p>
            <a:r>
              <a:rPr lang="en-IE" dirty="0"/>
              <a:t>Highlighting content of item in 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5141D-4F17-116F-0579-2C0E1F6F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2544531"/>
            <a:ext cx="4112702" cy="739443"/>
          </a:xfrm>
        </p:spPr>
        <p:txBody>
          <a:bodyPr/>
          <a:lstStyle/>
          <a:p>
            <a:r>
              <a:rPr lang="en-IE" dirty="0"/>
              <a:t>Change severity index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AF941-AC01-6907-CAAF-EE0024C18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472" y="0"/>
            <a:ext cx="6806693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2FE76BA-F34D-9EFB-50CC-2CCD6B3FED10}"/>
              </a:ext>
            </a:extLst>
          </p:cNvPr>
          <p:cNvSpPr/>
          <p:nvPr/>
        </p:nvSpPr>
        <p:spPr>
          <a:xfrm>
            <a:off x="6282811" y="5081254"/>
            <a:ext cx="1297859" cy="3068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63C3BA-99BA-99DF-B8BE-28256459C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5" y="3389385"/>
            <a:ext cx="7001852" cy="137179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D1F341D-C216-BB88-2AD8-7E516F2EFADF}"/>
              </a:ext>
            </a:extLst>
          </p:cNvPr>
          <p:cNvSpPr/>
          <p:nvPr/>
        </p:nvSpPr>
        <p:spPr>
          <a:xfrm>
            <a:off x="7038687" y="5388077"/>
            <a:ext cx="648930" cy="3068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37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88841-B6E2-2963-4AF2-E6B903DA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Pneumococcal vaccine non-GMS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BAC1C-16B7-D04B-A8BF-E6A1E8B52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9150" y="2052918"/>
            <a:ext cx="4343400" cy="4195481"/>
          </a:xfrm>
        </p:spPr>
        <p:txBody>
          <a:bodyPr/>
          <a:lstStyle/>
          <a:p>
            <a:r>
              <a:rPr lang="en-IE" dirty="0"/>
              <a:t>We can use Cold Chain vaccines</a:t>
            </a:r>
          </a:p>
          <a:p>
            <a:r>
              <a:rPr lang="en-IE" dirty="0"/>
              <a:t>We can charge for administration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962E77-6443-435B-31F5-97D0D8891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2" y="1990130"/>
            <a:ext cx="6573167" cy="425826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1832671-17BE-5700-19B8-E4EA9ED24B9A}"/>
              </a:ext>
            </a:extLst>
          </p:cNvPr>
          <p:cNvSpPr/>
          <p:nvPr/>
        </p:nvSpPr>
        <p:spPr>
          <a:xfrm>
            <a:off x="187037" y="2790927"/>
            <a:ext cx="505113" cy="3068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309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991D-B23D-BFB8-959F-5DC19B8FE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Touch on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FD5AC-8C81-C587-0C29-4607C39CB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6146574" cy="2584395"/>
          </a:xfrm>
        </p:spPr>
        <p:txBody>
          <a:bodyPr>
            <a:normAutofit/>
          </a:bodyPr>
          <a:lstStyle/>
          <a:p>
            <a:r>
              <a:rPr lang="en-IE" dirty="0"/>
              <a:t>Social engineering </a:t>
            </a:r>
          </a:p>
          <a:p>
            <a:pPr lvl="1"/>
            <a:r>
              <a:rPr lang="en-IE" dirty="0"/>
              <a:t>“</a:t>
            </a:r>
            <a:r>
              <a:rPr lang="en-GB" dirty="0"/>
              <a:t>Afternoon,</a:t>
            </a:r>
            <a:br>
              <a:rPr lang="en-GB" dirty="0"/>
            </a:br>
            <a:r>
              <a:rPr lang="en-GB" dirty="0"/>
              <a:t>Anyone else getting a call from </a:t>
            </a:r>
            <a:r>
              <a:rPr lang="en-GB" dirty="0" err="1"/>
              <a:t>HealthOne</a:t>
            </a:r>
            <a:r>
              <a:rPr lang="en-GB" dirty="0"/>
              <a:t> support wanting to log on and fix a bug in Childhood Vaccinations?”</a:t>
            </a:r>
            <a:endParaRPr lang="en-IE" dirty="0"/>
          </a:p>
          <a:p>
            <a:r>
              <a:rPr lang="en-IE" dirty="0" err="1"/>
              <a:t>ClickFix</a:t>
            </a:r>
            <a:r>
              <a:rPr lang="en-IE" dirty="0"/>
              <a:t> (</a:t>
            </a:r>
            <a:r>
              <a:rPr lang="en-IE" dirty="0" err="1"/>
              <a:t>FakeCAPTCHA</a:t>
            </a:r>
            <a:r>
              <a:rPr lang="en-IE" dirty="0"/>
              <a:t> / clipboard hijack)</a:t>
            </a:r>
            <a:br>
              <a:rPr lang="en-IE" dirty="0"/>
            </a:br>
            <a:r>
              <a:rPr lang="en-IE" dirty="0"/>
              <a:t>- leading cause of hacks!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6197C4-50A8-64C1-347C-76649E786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6" y="4620984"/>
            <a:ext cx="2847975" cy="723900"/>
          </a:xfrm>
          <a:prstGeom prst="rect">
            <a:avLst/>
          </a:prstGeom>
        </p:spPr>
      </p:pic>
      <p:pic>
        <p:nvPicPr>
          <p:cNvPr id="1027" name="Picture 3" descr="instructions to infect yourself">
            <a:extLst>
              <a:ext uri="{FF2B5EF4-FFF2-40B4-BE49-F238E27FC236}">
                <a16:creationId xmlns:a16="http://schemas.microsoft.com/office/drawing/2014/main" id="{2C604293-5517-667A-F37D-9B4B0FF2F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0"/>
            <a:ext cx="462915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last part of the pasted content in the Run dialog box">
            <a:extLst>
              <a:ext uri="{FF2B5EF4-FFF2-40B4-BE49-F238E27FC236}">
                <a16:creationId xmlns:a16="http://schemas.microsoft.com/office/drawing/2014/main" id="{54DCF4A8-AEBA-35D2-12E7-A0EF0C2C6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4468586"/>
            <a:ext cx="40005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7E2960-2549-99A6-D8EA-6C2E98204767}"/>
              </a:ext>
            </a:extLst>
          </p:cNvPr>
          <p:cNvSpPr txBox="1"/>
          <p:nvPr/>
        </p:nvSpPr>
        <p:spPr>
          <a:xfrm>
            <a:off x="2155223" y="5573486"/>
            <a:ext cx="5094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mshta </a:t>
            </a:r>
            <a:r>
              <a:rPr lang="fi-FI" dirty="0">
                <a:hlinkClick r:id="rId5"/>
              </a:rPr>
              <a:t>https</a:t>
            </a:r>
            <a:r>
              <a:rPr lang="fi-FI" dirty="0"/>
              <a:t>://{malicious.domain}/media.file</a:t>
            </a:r>
          </a:p>
          <a:p>
            <a:endParaRPr lang="en-IE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B0EDA7-B392-B1CB-10ED-E9DBA232E72B}"/>
              </a:ext>
            </a:extLst>
          </p:cNvPr>
          <p:cNvSpPr/>
          <p:nvPr/>
        </p:nvSpPr>
        <p:spPr>
          <a:xfrm>
            <a:off x="10330900" y="2252331"/>
            <a:ext cx="1515573" cy="6459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051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1A5D-F79F-F4BB-D19D-46AED2C7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1FDB0-3C4B-F22E-7655-BCF57012D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7036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51265-792E-83D6-92C3-BB2CA341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New Complete GP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7A4AF-469D-2724-0E2A-A90F3BBB1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Active collaboration </a:t>
            </a:r>
          </a:p>
          <a:p>
            <a:r>
              <a:rPr lang="en-IE" dirty="0"/>
              <a:t>First site went live May 2026</a:t>
            </a:r>
            <a:r>
              <a:rPr lang="pl-PL" dirty="0"/>
              <a:t> as the pilot</a:t>
            </a:r>
            <a:endParaRPr lang="en-IE" dirty="0"/>
          </a:p>
          <a:p>
            <a:r>
              <a:rPr lang="en-IE" dirty="0"/>
              <a:t>Intense work on migration to maintain data granularity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46312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A7E48-09FE-7D44-DB85-434B56221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85139" cy="1400530"/>
          </a:xfrm>
        </p:spPr>
        <p:txBody>
          <a:bodyPr/>
          <a:lstStyle/>
          <a:p>
            <a:r>
              <a:rPr lang="en-IE"/>
              <a:t>New CompleteGP running on a RaspberryPi!</a:t>
            </a:r>
            <a:endParaRPr lang="en-IE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DD32A0B-4295-E7A8-FD28-1E7C95C86B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918CFD-81E2-F58C-7CDC-770B047AB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3208"/>
            <a:ext cx="12192000" cy="435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39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B0F97-15FF-4B0D-A2A5-8F7441F6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3805239" cy="1400530"/>
          </a:xfrm>
        </p:spPr>
        <p:txBody>
          <a:bodyPr/>
          <a:lstStyle/>
          <a:p>
            <a:r>
              <a:rPr lang="en-IE" dirty="0"/>
              <a:t>Register interest in 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AAF1A-B4AC-B37C-423F-4BB748A98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22265" y="3117850"/>
            <a:ext cx="5741990" cy="1477682"/>
          </a:xfrm>
        </p:spPr>
        <p:txBody>
          <a:bodyPr/>
          <a:lstStyle/>
          <a:p>
            <a:r>
              <a:rPr lang="en-IE" dirty="0"/>
              <a:t>https://www.strandmedicalpractice.com/healthone-regional-meetings-2026#migration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18439-A0AE-F382-6313-470F82413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701" y="0"/>
            <a:ext cx="6845300" cy="688354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04375BF-C2AF-8080-58BA-CD3F5C41277E}"/>
              </a:ext>
            </a:extLst>
          </p:cNvPr>
          <p:cNvSpPr txBox="1">
            <a:spLocks/>
          </p:cNvSpPr>
          <p:nvPr/>
        </p:nvSpPr>
        <p:spPr>
          <a:xfrm>
            <a:off x="523504" y="4643658"/>
            <a:ext cx="3805239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9176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69D98-C692-B449-809D-41DAC40F1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Over to Philip!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56C0-9DAE-1154-5B35-93BFFC519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75949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95729</TotalTime>
  <Words>363</Words>
  <Application>Microsoft Office PowerPoint</Application>
  <PresentationFormat>Widescreen</PresentationFormat>
  <Paragraphs>72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Calibri</vt:lpstr>
      <vt:lpstr>Century Gothic</vt:lpstr>
      <vt:lpstr>Wingdings 3</vt:lpstr>
      <vt:lpstr>Ion</vt:lpstr>
      <vt:lpstr>HealthOne regional meetings 2026</vt:lpstr>
      <vt:lpstr>Dates</vt:lpstr>
      <vt:lpstr>Agenda</vt:lpstr>
      <vt:lpstr>New stuff</vt:lpstr>
      <vt:lpstr>Primary Childhood Vaccinations</vt:lpstr>
      <vt:lpstr>Primary Childhood Vaccinations</vt:lpstr>
      <vt:lpstr>E-mail reminder about appointment</vt:lpstr>
      <vt:lpstr>E-mail template editing</vt:lpstr>
      <vt:lpstr>E-mail reminder exclusion</vt:lpstr>
      <vt:lpstr>Preferred name use</vt:lpstr>
      <vt:lpstr>PowerPoint Presentation</vt:lpstr>
      <vt:lpstr>PowerPoint Presentation</vt:lpstr>
      <vt:lpstr>Not sent prescriptions</vt:lpstr>
      <vt:lpstr>New website in making</vt:lpstr>
      <vt:lpstr>“screen2text”</vt:lpstr>
      <vt:lpstr>Recap on old (still good!) features</vt:lpstr>
      <vt:lpstr>DXM filtering</vt:lpstr>
      <vt:lpstr>Highlighting content of item in red</vt:lpstr>
      <vt:lpstr>Pneumococcal vaccine non-GMS</vt:lpstr>
      <vt:lpstr>Touch on security</vt:lpstr>
      <vt:lpstr>Q&amp;A</vt:lpstr>
      <vt:lpstr>New Complete GP</vt:lpstr>
      <vt:lpstr>New CompleteGP running on a RaspberryPi!</vt:lpstr>
      <vt:lpstr>Register interest in migration</vt:lpstr>
      <vt:lpstr>Over to Philip!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 Pszkit</dc:creator>
  <cp:lastModifiedBy>Greg Pszkit</cp:lastModifiedBy>
  <cp:revision>45</cp:revision>
  <dcterms:created xsi:type="dcterms:W3CDTF">2025-08-11T21:56:27Z</dcterms:created>
  <dcterms:modified xsi:type="dcterms:W3CDTF">2026-07-01T08:29:24Z</dcterms:modified>
</cp:coreProperties>
</file>